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923" autoAdjust="0"/>
    <p:restoredTop sz="92636" autoAdjust="0"/>
  </p:normalViewPr>
  <p:slideViewPr>
    <p:cSldViewPr>
      <p:cViewPr varScale="1">
        <p:scale>
          <a:sx n="67" d="100"/>
          <a:sy n="67" d="100"/>
        </p:scale>
        <p:origin x="-14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03087D-0A2C-46E5-BE1B-E368209E79F9}" type="datetimeFigureOut">
              <a:rPr lang="en-US" smtClean="0"/>
              <a:pPr/>
              <a:t>4/21/2015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04D5CB-C451-4846-AEDE-081470138C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CC2E-19C8-4DAC-B958-C1CD4F0BA2BF}" type="datetime1">
              <a:rPr lang="en-US" smtClean="0"/>
              <a:pPr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Mission India Theological Seminary, Nagpur (India)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77F1-AB04-4D7D-8A60-CFB2089FBB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2AE0C-5370-43EB-99DE-A4988B3AB3CF}" type="datetime1">
              <a:rPr lang="en-US" smtClean="0"/>
              <a:pPr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Mission India Theological Seminary, Nagpur (India)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77F1-AB04-4D7D-8A60-CFB2089FBB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609D4-6611-4CCC-A827-F3C8A5A3525D}" type="datetime1">
              <a:rPr lang="en-US" smtClean="0"/>
              <a:pPr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Mission India Theological Seminary, Nagpur (India)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77F1-AB04-4D7D-8A60-CFB2089FBB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0C21E-2512-4D59-A80F-BC7F9CBE5017}" type="datetime1">
              <a:rPr lang="en-US" smtClean="0"/>
              <a:pPr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Mission India Theological Seminary, Nagpur (India)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77F1-AB04-4D7D-8A60-CFB2089FBB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3687-2748-4E86-A239-09EB0210CC06}" type="datetime1">
              <a:rPr lang="en-US" smtClean="0"/>
              <a:pPr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Mission India Theological Seminary, Nagpur (India)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77F1-AB04-4D7D-8A60-CFB2089FBB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6C99-3B5B-4482-AAA5-A10F08F75D6E}" type="datetime1">
              <a:rPr lang="en-US" smtClean="0"/>
              <a:pPr/>
              <a:t>4/21/2015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Mission India Theological Seminary, Nagpur (India)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77F1-AB04-4D7D-8A60-CFB2089FBB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00A45-07AB-43B6-908F-B5F460C06186}" type="datetime1">
              <a:rPr lang="en-US" smtClean="0"/>
              <a:pPr/>
              <a:t>4/21/2015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Mission India Theological Seminary, Nagpur (India)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77F1-AB04-4D7D-8A60-CFB2089FBB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CBDE-AF2A-4E68-8CDC-A7DA74969CD2}" type="datetime1">
              <a:rPr lang="en-US" smtClean="0"/>
              <a:pPr/>
              <a:t>4/21/2015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Mission India Theological Seminary, Nagpur (India)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77F1-AB04-4D7D-8A60-CFB2089FBB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A2D3-9FAA-465E-AD03-DB95C15B2FB2}" type="datetime1">
              <a:rPr lang="en-US" smtClean="0"/>
              <a:pPr/>
              <a:t>4/21/2015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Mission India Theological Seminary, Nagpur (India)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77F1-AB04-4D7D-8A60-CFB2089FBB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E622-2AF0-4BA1-A99B-E3F0CAA54EEC}" type="datetime1">
              <a:rPr lang="en-US" smtClean="0"/>
              <a:pPr/>
              <a:t>4/21/2015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Mission India Theological Seminary, Nagpur (India)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77F1-AB04-4D7D-8A60-CFB2089FBB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CDFC1-45AD-4D3C-B3D8-88B612C8D70D}" type="datetime1">
              <a:rPr lang="en-US" smtClean="0"/>
              <a:pPr/>
              <a:t>4/21/2015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Mission India Theological Seminary, Nagpur (India)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D77F1-AB04-4D7D-8A60-CFB2089FBB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A168E-73FA-4B36-8764-231F0E1E5910}" type="datetime1">
              <a:rPr lang="en-US" smtClean="0"/>
              <a:pPr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Mission India Theological Seminary, Nagpur (India)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D77F1-AB04-4D7D-8A60-CFB2089FBB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696200" cy="381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MATUL BUDGET 2013-14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143000" y="0"/>
            <a:ext cx="11277600" cy="68580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MATUL BUDGET </a:t>
            </a:r>
            <a:r>
              <a:rPr lang="en-US" dirty="0" smtClean="0">
                <a:solidFill>
                  <a:schemeClr val="tx1"/>
                </a:solidFill>
              </a:rPr>
              <a:t>2015-16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4797" y="533400"/>
          <a:ext cx="8458203" cy="6030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9994"/>
                <a:gridCol w="1066887"/>
                <a:gridCol w="1066887"/>
                <a:gridCol w="1066887"/>
                <a:gridCol w="1066887"/>
                <a:gridCol w="1066887"/>
                <a:gridCol w="1066887"/>
                <a:gridCol w="1066887"/>
              </a:tblGrid>
              <a:tr h="334482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latin typeface="Calibri"/>
                          <a:ea typeface="Calibri"/>
                          <a:cs typeface="Times New Roman"/>
                        </a:rPr>
                        <a:t>S.No</a:t>
                      </a: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Fund Needed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Remuneration/Allowances for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For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latin typeface="Calibri"/>
                          <a:ea typeface="Calibri"/>
                          <a:cs typeface="Times New Roman"/>
                        </a:rPr>
                        <a:t>2014-15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89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Honorarium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Travel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Phone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Duration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67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Faculty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Per Course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$ 200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$ </a:t>
                      </a: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--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8 courses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$ </a:t>
                      </a: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2400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39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Internship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Per Course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-----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$ 100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--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8 courses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$ 800</a:t>
                      </a:r>
                    </a:p>
                  </a:txBody>
                  <a:tcPr marL="68580" marR="68580" marT="0" marB="0"/>
                </a:tc>
              </a:tr>
              <a:tr h="3544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Study Materials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Per Course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------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$ 5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---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8 courses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$ 40</a:t>
                      </a:r>
                    </a:p>
                  </a:txBody>
                  <a:tcPr marL="68580" marR="68580" marT="0" marB="0"/>
                </a:tc>
              </a:tr>
              <a:tr h="3922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Teaching Tools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Per </a:t>
                      </a: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Course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-------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$ 5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---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8 courses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$ 40</a:t>
                      </a:r>
                    </a:p>
                  </a:txBody>
                  <a:tcPr marL="68580" marR="68580" marT="0" marB="0"/>
                </a:tc>
              </a:tr>
              <a:tr h="4707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Classroom rent in slum areas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Per </a:t>
                      </a: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Course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-------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$ 50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---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8 courses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$ 400</a:t>
                      </a:r>
                    </a:p>
                  </a:txBody>
                  <a:tcPr marL="68580" marR="68580" marT="0" marB="0"/>
                </a:tc>
              </a:tr>
              <a:tr h="7060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Vehicle Expenses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Per </a:t>
                      </a: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Trip to Nagpur slum areas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--------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$ 10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---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16 trips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$ 160</a:t>
                      </a:r>
                    </a:p>
                  </a:txBody>
                  <a:tcPr marL="68580" marR="68580" marT="0" marB="0"/>
                </a:tc>
              </a:tr>
              <a:tr h="4583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MATUL </a:t>
                      </a: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Director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Monthly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$ </a:t>
                      </a: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220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$ 25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$10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12 months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$ </a:t>
                      </a: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3060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83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MATUL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Coordinator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Monthly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$ </a:t>
                      </a: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150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$ 25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$10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12 months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$ </a:t>
                      </a: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2220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83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A Digital Camera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---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---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---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---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----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$150</a:t>
                      </a:r>
                    </a:p>
                  </a:txBody>
                  <a:tcPr marL="68580" marR="68580" marT="0" marB="0"/>
                </a:tc>
              </a:tr>
              <a:tr h="32614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10.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A LCD Projector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---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---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---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---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Calibri"/>
                          <a:ea typeface="Calibri"/>
                          <a:cs typeface="Times New Roman"/>
                        </a:rPr>
                        <a:t>----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$1000</a:t>
                      </a:r>
                    </a:p>
                  </a:txBody>
                  <a:tcPr marL="68580" marR="68580" marT="0" marB="0"/>
                </a:tc>
              </a:tr>
              <a:tr h="501722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Grand Total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$ </a:t>
                      </a:r>
                      <a:r>
                        <a:rPr lang="en-US" sz="1100" b="1" dirty="0" smtClean="0">
                          <a:latin typeface="Calibri"/>
                          <a:ea typeface="Calibri"/>
                          <a:cs typeface="Times New Roman"/>
                        </a:rPr>
                        <a:t>550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$ </a:t>
                      </a:r>
                      <a:r>
                        <a:rPr lang="en-US" sz="1100" b="1" dirty="0" smtClean="0">
                          <a:latin typeface="Calibri"/>
                          <a:ea typeface="Calibri"/>
                          <a:cs typeface="Times New Roman"/>
                        </a:rPr>
                        <a:t>320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$ 20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One academic year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$ </a:t>
                      </a:r>
                      <a:r>
                        <a:rPr lang="en-US" sz="1100" b="1" dirty="0" smtClean="0">
                          <a:latin typeface="Calibri"/>
                          <a:ea typeface="Calibri"/>
                          <a:cs typeface="Times New Roman"/>
                        </a:rPr>
                        <a:t>10270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209800" y="6553200"/>
            <a:ext cx="4876800" cy="304800"/>
          </a:xfrm>
        </p:spPr>
        <p:txBody>
          <a:bodyPr/>
          <a:lstStyle/>
          <a:p>
            <a:r>
              <a:rPr lang="en-US" sz="1600" dirty="0" smtClean="0">
                <a:solidFill>
                  <a:srgbClr val="FFFF00"/>
                </a:solidFill>
              </a:rPr>
              <a:t>Mission India Theological Seminary, Nagpur (India)</a:t>
            </a:r>
            <a:endParaRPr lang="en-US" sz="1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MATUL </a:t>
            </a:r>
            <a:r>
              <a:rPr lang="en-US" smtClean="0">
                <a:solidFill>
                  <a:schemeClr val="tx1"/>
                </a:solidFill>
              </a:rPr>
              <a:t>BUDGET </a:t>
            </a:r>
            <a:r>
              <a:rPr lang="en-US" smtClean="0">
                <a:solidFill>
                  <a:schemeClr val="tx1"/>
                </a:solidFill>
              </a:rPr>
              <a:t>2015-16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2971800"/>
              </a:tblGrid>
              <a:tr h="762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Calibri"/>
                          <a:ea typeface="Calibri"/>
                          <a:cs typeface="Times New Roman"/>
                        </a:rPr>
                        <a:t>Source of Income</a:t>
                      </a: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Calibri"/>
                          <a:ea typeface="Calibri"/>
                          <a:cs typeface="Times New Roman"/>
                        </a:rPr>
                        <a:t>Amount in dollar</a:t>
                      </a: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09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Calibri"/>
                          <a:ea typeface="Calibri"/>
                          <a:cs typeface="Times New Roman"/>
                        </a:rPr>
                        <a:t>Students @ 25/course/10 students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Calibri"/>
                          <a:ea typeface="Calibri"/>
                          <a:cs typeface="Times New Roman"/>
                        </a:rPr>
                        <a:t>$ 2500</a:t>
                      </a:r>
                    </a:p>
                  </a:txBody>
                  <a:tcPr marL="68580" marR="68580" marT="0" marB="0"/>
                </a:tc>
              </a:tr>
              <a:tr h="609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Calibri"/>
                          <a:ea typeface="Calibri"/>
                          <a:cs typeface="Times New Roman"/>
                        </a:rPr>
                        <a:t>Sponsors/Foundations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Calibri"/>
                          <a:ea typeface="Calibri"/>
                          <a:cs typeface="Times New Roman"/>
                        </a:rPr>
                        <a:t>   $ </a:t>
                      </a:r>
                      <a:r>
                        <a:rPr lang="en-US" sz="2800" dirty="0" smtClean="0">
                          <a:latin typeface="Calibri"/>
                          <a:ea typeface="Calibri"/>
                          <a:cs typeface="Times New Roman"/>
                        </a:rPr>
                        <a:t>7770</a:t>
                      </a:r>
                      <a:r>
                        <a:rPr lang="en-US" sz="2800" dirty="0">
                          <a:latin typeface="Calibri"/>
                          <a:ea typeface="Calibri"/>
                          <a:cs typeface="Times New Roman"/>
                        </a:rPr>
                        <a:t>* </a:t>
                      </a:r>
                    </a:p>
                  </a:txBody>
                  <a:tcPr marL="68580" marR="68580" marT="0" marB="0"/>
                </a:tc>
              </a:tr>
              <a:tr h="762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Total to be raised</a:t>
                      </a:r>
                      <a:endParaRPr lang="en-US" sz="28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$10270</a:t>
                      </a:r>
                      <a:endParaRPr lang="en-US" sz="28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4419600"/>
          <a:ext cx="60960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1508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* MATUL Nagpur has to raise $7530 from Churches/Foundations with the help of MITS &amp; MATUL Commission 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172200"/>
            <a:ext cx="5105400" cy="549275"/>
          </a:xfrm>
        </p:spPr>
        <p:txBody>
          <a:bodyPr/>
          <a:lstStyle/>
          <a:p>
            <a:r>
              <a:rPr lang="en-US" sz="1800" dirty="0" smtClean="0">
                <a:solidFill>
                  <a:srgbClr val="0070C0"/>
                </a:solidFill>
              </a:rPr>
              <a:t>Mission India Theological Seminary, Nagpur (India)</a:t>
            </a:r>
            <a:endParaRPr lang="en-US" sz="1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Fund Raising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Seek students from business and professional classes.</a:t>
            </a:r>
          </a:p>
          <a:p>
            <a:pPr algn="just"/>
            <a:r>
              <a:rPr lang="en-US" dirty="0" smtClean="0"/>
              <a:t>Seek NGOs for partnership, who are engaged in the development of slums</a:t>
            </a:r>
          </a:p>
          <a:p>
            <a:pPr algn="just"/>
            <a:r>
              <a:rPr lang="en-US" dirty="0" smtClean="0"/>
              <a:t>Present the program contents and needs to the Churches and funding agencies/Foundations</a:t>
            </a:r>
          </a:p>
          <a:p>
            <a:pPr algn="just"/>
            <a:r>
              <a:rPr lang="en-US" dirty="0" smtClean="0"/>
              <a:t>Encourage students to pay fees as much they can</a:t>
            </a:r>
          </a:p>
          <a:p>
            <a:pPr algn="just"/>
            <a:r>
              <a:rPr lang="en-US" dirty="0" smtClean="0"/>
              <a:t>Introduce students to the Churches as part time ministerial involvement</a:t>
            </a:r>
          </a:p>
          <a:p>
            <a:pPr algn="just"/>
            <a:r>
              <a:rPr lang="en-US" dirty="0" smtClean="0"/>
              <a:t>Seek for students’ sponsor in India and abroad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Mission India Theological Seminary, Nagpur (India)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smtClean="0"/>
              <a:t>MARKETING STRATEGY FOR MATUL IN NAGPUR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 lvl="0"/>
            <a:r>
              <a:rPr lang="en-US" dirty="0" smtClean="0"/>
              <a:t>Identifying opportunities in Nagpur</a:t>
            </a:r>
          </a:p>
          <a:p>
            <a:pPr lvl="0"/>
            <a:r>
              <a:rPr lang="en-US" dirty="0" smtClean="0"/>
              <a:t>Advertising through local/national media</a:t>
            </a:r>
          </a:p>
          <a:p>
            <a:pPr lvl="0"/>
            <a:r>
              <a:rPr lang="en-US" dirty="0" smtClean="0"/>
              <a:t>Corporate identity and promotional material designs</a:t>
            </a:r>
          </a:p>
          <a:p>
            <a:pPr lvl="0"/>
            <a:r>
              <a:rPr lang="en-US" dirty="0" smtClean="0"/>
              <a:t>Promotional activities</a:t>
            </a:r>
          </a:p>
          <a:p>
            <a:pPr lvl="0"/>
            <a:r>
              <a:rPr lang="en-US" dirty="0" smtClean="0"/>
              <a:t>Corporate Training</a:t>
            </a:r>
          </a:p>
          <a:p>
            <a:pPr lvl="0"/>
            <a:r>
              <a:rPr lang="en-US" dirty="0" smtClean="0"/>
              <a:t>Website Design and promotion</a:t>
            </a:r>
          </a:p>
          <a:p>
            <a:pPr lvl="0"/>
            <a:r>
              <a:rPr lang="en-US" dirty="0" smtClean="0"/>
              <a:t>Internet and Social Media marketing</a:t>
            </a:r>
          </a:p>
          <a:p>
            <a:pPr lvl="0"/>
            <a:r>
              <a:rPr lang="en-US" dirty="0" smtClean="0"/>
              <a:t>Translation of content in local language</a:t>
            </a:r>
          </a:p>
          <a:p>
            <a:pPr lvl="0"/>
            <a:r>
              <a:rPr lang="en-US" dirty="0" smtClean="0"/>
              <a:t>preparing action plan and controls </a:t>
            </a:r>
          </a:p>
          <a:p>
            <a:pPr lvl="0"/>
            <a:r>
              <a:rPr lang="en-US" dirty="0" smtClean="0"/>
              <a:t>developing marketing organization structure </a:t>
            </a:r>
          </a:p>
          <a:p>
            <a:pPr lvl="0"/>
            <a:r>
              <a:rPr lang="en-US" dirty="0" smtClean="0"/>
              <a:t>periodical sales &amp; market analysis </a:t>
            </a:r>
          </a:p>
          <a:p>
            <a:pPr lvl="0"/>
            <a:r>
              <a:rPr lang="en-US" dirty="0" smtClean="0"/>
              <a:t>training and motivating sales &amp; marketing personnel </a:t>
            </a:r>
          </a:p>
          <a:p>
            <a:pPr lvl="0"/>
            <a:r>
              <a:rPr lang="en-US" dirty="0" smtClean="0"/>
              <a:t>monitoring and supervising action plan </a:t>
            </a:r>
          </a:p>
          <a:p>
            <a:pPr lvl="0"/>
            <a:r>
              <a:rPr lang="en-US" dirty="0" smtClean="0"/>
              <a:t>performance measurement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Mission India Theological Seminary, Nagpur (India)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381</Words>
  <Application>Microsoft Office PowerPoint</Application>
  <PresentationFormat>On-screen Show (4:3)</PresentationFormat>
  <Paragraphs>143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MATUL BUDGET 2013-14 </vt:lpstr>
      <vt:lpstr>MATUL BUDGET 2015-16 </vt:lpstr>
      <vt:lpstr>Fund Raising Plan</vt:lpstr>
      <vt:lpstr> MARKETING STRATEGY FOR MATUL IN NAGPUR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MATUL BUDGET 2013-14</dc:title>
  <dc:creator>Hruda</dc:creator>
  <cp:lastModifiedBy>Windows-7</cp:lastModifiedBy>
  <cp:revision>35</cp:revision>
  <dcterms:created xsi:type="dcterms:W3CDTF">2013-05-02T13:26:41Z</dcterms:created>
  <dcterms:modified xsi:type="dcterms:W3CDTF">2015-04-21T16:58:33Z</dcterms:modified>
</cp:coreProperties>
</file>